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8" r:id="rId13"/>
    <p:sldId id="266" r:id="rId14"/>
    <p:sldId id="267" r:id="rId1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541A2C7-CE57-408B-B891-936AC558E39F}" type="datetimeFigureOut">
              <a:rPr lang="en-IN" smtClean="0"/>
              <a:t>19-09-2024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4DA453F1-8B50-4250-BDCA-2DC75B5ADFCB}" type="slidenum">
              <a:rPr lang="en-IN" smtClean="0"/>
              <a:t>‹#›</a:t>
            </a:fld>
            <a:endParaRPr lang="en-IN"/>
          </a:p>
        </p:txBody>
      </p:sp>
    </p:spTree>
    <p:extLst>
      <p:ext uri="{BB962C8B-B14F-4D97-AF65-F5344CB8AC3E}">
        <p14:creationId xmlns:p14="http://schemas.microsoft.com/office/powerpoint/2010/main" val="53998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A453F1-8B50-4250-BDCA-2DC75B5ADFCB}" type="slidenum">
              <a:rPr lang="en-IN" smtClean="0"/>
              <a:t>2</a:t>
            </a:fld>
            <a:endParaRPr lang="en-IN"/>
          </a:p>
        </p:txBody>
      </p:sp>
    </p:spTree>
    <p:extLst>
      <p:ext uri="{BB962C8B-B14F-4D97-AF65-F5344CB8AC3E}">
        <p14:creationId xmlns:p14="http://schemas.microsoft.com/office/powerpoint/2010/main" val="246780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0057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4168674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83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704412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5409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404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637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87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3072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9505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4220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191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1344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6335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917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1722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41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AU" sz="3200" b="0" strike="noStrike" spc="-1">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46200" y="452880"/>
            <a:ext cx="9403560" cy="6487560"/>
          </a:xfrm>
          <a:prstGeom prst="rect">
            <a:avLst/>
          </a:prstGeom>
          <a:noFill/>
          <a:ln w="0">
            <a:noFill/>
          </a:ln>
        </p:spPr>
        <p:txBody>
          <a:bodyPr lIns="0" tIns="0" rIns="0" bIns="0" anchor="ctr">
            <a:noAutofit/>
          </a:bodyPr>
          <a:lstStyle/>
          <a:p>
            <a:pPr algn="ctr">
              <a:buNone/>
            </a:pPr>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AU" sz="3200" b="0" strike="noStrike" spc="-1">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AU" sz="3200" b="0" strike="noStrike" spc="-1">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3560" cy="1399320"/>
          </a:xfrm>
          <a:prstGeom prst="rect">
            <a:avLst/>
          </a:prstGeom>
          <a:noFill/>
          <a:ln w="0">
            <a:noFill/>
          </a:ln>
        </p:spPr>
        <p:txBody>
          <a:bodyPr lIns="0" tIns="0" rIns="0" bIns="0" anchor="ctr">
            <a:noAutofit/>
          </a:bodyPr>
          <a:lstStyle/>
          <a:p>
            <a:pPr algn="ctr">
              <a:buNone/>
            </a:pPr>
            <a:endParaRPr lang="en-AU" sz="4400" b="0" strike="noStrike" spc="-1">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AU" sz="3200" b="0" strike="noStrike" spc="-1">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A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8.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44" name="Picture 7"/>
          <p:cNvPicPr/>
          <p:nvPr/>
        </p:nvPicPr>
        <p:blipFill>
          <a:blip r:embed="rId15"/>
          <a:srcRect l="3610"/>
          <a:stretch/>
        </p:blipFill>
        <p:spPr>
          <a:xfrm>
            <a:off x="0" y="2669760"/>
            <a:ext cx="4035960" cy="4187160"/>
          </a:xfrm>
          <a:prstGeom prst="rect">
            <a:avLst/>
          </a:prstGeom>
          <a:ln w="0">
            <a:noFill/>
          </a:ln>
        </p:spPr>
      </p:pic>
      <p:pic>
        <p:nvPicPr>
          <p:cNvPr id="45" name="Picture 6"/>
          <p:cNvPicPr/>
          <p:nvPr/>
        </p:nvPicPr>
        <p:blipFill>
          <a:blip r:embed="rId16"/>
          <a:srcRect l="35647"/>
          <a:stretch/>
        </p:blipFill>
        <p:spPr>
          <a:xfrm>
            <a:off x="0" y="2892240"/>
            <a:ext cx="1521360" cy="2364480"/>
          </a:xfrm>
          <a:prstGeom prst="rect">
            <a:avLst/>
          </a:prstGeom>
          <a:ln w="0">
            <a:noFill/>
          </a:ln>
        </p:spPr>
      </p:pic>
      <p:sp>
        <p:nvSpPr>
          <p:cNvPr id="46" name="Oval 15"/>
          <p:cNvSpPr/>
          <p:nvPr/>
        </p:nvSpPr>
        <p:spPr>
          <a:xfrm>
            <a:off x="8609040" y="1676520"/>
            <a:ext cx="2818440" cy="281844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p:cNvPicPr/>
          <p:nvPr/>
        </p:nvPicPr>
        <p:blipFill>
          <a:blip r:embed="rId17"/>
          <a:srcRect t="28812"/>
          <a:stretch/>
        </p:blipFill>
        <p:spPr>
          <a:xfrm>
            <a:off x="7999560" y="0"/>
            <a:ext cx="1602360" cy="1140480"/>
          </a:xfrm>
          <a:prstGeom prst="rect">
            <a:avLst/>
          </a:prstGeom>
          <a:ln w="0">
            <a:noFill/>
          </a:ln>
        </p:spPr>
      </p:pic>
      <p:pic>
        <p:nvPicPr>
          <p:cNvPr id="48" name="Picture 9"/>
          <p:cNvPicPr/>
          <p:nvPr/>
        </p:nvPicPr>
        <p:blipFill>
          <a:blip r:embed="rId18"/>
          <a:srcRect b="23333"/>
          <a:stretch/>
        </p:blipFill>
        <p:spPr>
          <a:xfrm>
            <a:off x="8605800" y="6095880"/>
            <a:ext cx="992520" cy="761040"/>
          </a:xfrm>
          <a:prstGeom prst="rect">
            <a:avLst/>
          </a:prstGeom>
          <a:ln w="0">
            <a:noFill/>
          </a:ln>
        </p:spPr>
      </p:pic>
      <p:sp>
        <p:nvSpPr>
          <p:cNvPr id="49" name="Rectangle 13"/>
          <p:cNvSpPr/>
          <p:nvPr/>
        </p:nvSpPr>
        <p:spPr>
          <a:xfrm>
            <a:off x="10437840" y="0"/>
            <a:ext cx="684720" cy="114192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AU" sz="4400" b="0" strike="noStrike" spc="-1">
                <a:latin typeface="Arial"/>
              </a:rPr>
              <a:t>Click to edit the title text format</a:t>
            </a:r>
          </a:p>
        </p:txBody>
      </p:sp>
      <p:sp>
        <p:nvSpPr>
          <p:cNvPr id="5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617349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904320" y="365040"/>
            <a:ext cx="10448280" cy="3987000"/>
          </a:xfrm>
          <a:prstGeom prst="rect">
            <a:avLst/>
          </a:prstGeom>
          <a:noFill/>
          <a:ln w="0">
            <a:noFill/>
          </a:ln>
        </p:spPr>
        <p:txBody>
          <a:bodyPr lIns="0" tIns="0" rIns="0" bIns="0" anchor="t">
            <a:normAutofit fontScale="90000"/>
          </a:bodyPr>
          <a:lstStyle/>
          <a:p>
            <a:pPr>
              <a:lnSpc>
                <a:spcPct val="100000"/>
              </a:lnSpc>
              <a:buNone/>
            </a:pPr>
            <a:r>
              <a:rPr lang="en-IN" sz="4200" b="0" strike="noStrike" spc="-1" dirty="0">
                <a:solidFill>
                  <a:srgbClr val="EBEBEB"/>
                </a:solidFill>
                <a:latin typeface="Century Gothic"/>
              </a:rPr>
              <a:t>             </a:t>
            </a:r>
            <a:r>
              <a:rPr lang="en-IN" sz="6000" b="0" strike="noStrike" spc="-1" dirty="0">
                <a:latin typeface="Century Gothic"/>
              </a:rPr>
              <a:t>STATISTICS IN MEDICINE</a:t>
            </a:r>
            <a:br>
              <a:rPr dirty="0"/>
            </a:br>
            <a:r>
              <a:rPr lang="en-IN" sz="4200" b="0" strike="noStrike" spc="-1" dirty="0">
                <a:latin typeface="Century Gothic"/>
              </a:rPr>
              <a:t>IN MEDICINE, STATISTICS IS VITAL FOR CLINICAL TRIALS ,HELPING RESEARCHERS DETERMINE THE EFFICACY ANS SAFETY OG NEW TREATMENTS.  BY ANALYZING PATIENT DATA  AND MAKE INFORMED HEALTHCARE DECISIONS ,ULTIMATELY IMPROVING PATIENT OUTCOMES.</a:t>
            </a:r>
            <a:endParaRPr lang="en-AU" sz="4200" b="0" strike="noStrike" spc="-1" dirty="0">
              <a:latin typeface="Arial"/>
            </a:endParaRPr>
          </a:p>
        </p:txBody>
      </p:sp>
      <p:pic>
        <p:nvPicPr>
          <p:cNvPr id="89" name="Picture 7"/>
          <p:cNvPicPr/>
          <p:nvPr/>
        </p:nvPicPr>
        <p:blipFill>
          <a:blip r:embed="rId2"/>
          <a:stretch/>
        </p:blipFill>
        <p:spPr>
          <a:xfrm>
            <a:off x="8120160" y="4724640"/>
            <a:ext cx="3801960" cy="2132280"/>
          </a:xfrm>
          <a:prstGeom prst="rect">
            <a:avLst/>
          </a:prstGeom>
          <a:ln w="0">
            <a:noFill/>
          </a:ln>
        </p:spPr>
      </p:pic>
      <p:pic>
        <p:nvPicPr>
          <p:cNvPr id="90" name="Picture 9"/>
          <p:cNvPicPr/>
          <p:nvPr/>
        </p:nvPicPr>
        <p:blipFill>
          <a:blip r:embed="rId3"/>
          <a:stretch/>
        </p:blipFill>
        <p:spPr>
          <a:xfrm>
            <a:off x="3916080" y="4934880"/>
            <a:ext cx="2891160" cy="17953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04960" y="820440"/>
            <a:ext cx="9403560" cy="916920"/>
          </a:xfrm>
          <a:prstGeom prst="rect">
            <a:avLst/>
          </a:prstGeom>
          <a:noFill/>
          <a:ln w="0">
            <a:noFill/>
          </a:ln>
        </p:spPr>
        <p:txBody>
          <a:bodyPr lIns="0" tIns="0" rIns="0" bIns="0" anchor="t">
            <a:noAutofit/>
          </a:bodyPr>
          <a:lstStyle/>
          <a:p>
            <a:pPr>
              <a:lnSpc>
                <a:spcPct val="100000"/>
              </a:lnSpc>
              <a:buNone/>
            </a:pPr>
            <a:r>
              <a:rPr lang="en-AU" sz="2000" u="sng" spc="-1" dirty="0">
                <a:latin typeface="Arial"/>
              </a:rPr>
              <a:t>STATISTICS OF ASTRONOMY</a:t>
            </a:r>
            <a:endParaRPr lang="en-AU" sz="2000" b="0" u="sng" strike="noStrike" spc="-1" dirty="0">
              <a:latin typeface="Arial"/>
            </a:endParaRPr>
          </a:p>
        </p:txBody>
      </p:sp>
      <p:sp>
        <p:nvSpPr>
          <p:cNvPr id="3" name="TextBox 2">
            <a:extLst>
              <a:ext uri="{FF2B5EF4-FFF2-40B4-BE49-F238E27FC236}">
                <a16:creationId xmlns:a16="http://schemas.microsoft.com/office/drawing/2014/main" id="{6480B279-9F08-9382-F076-84EF1CE8044D}"/>
              </a:ext>
            </a:extLst>
          </p:cNvPr>
          <p:cNvSpPr txBox="1"/>
          <p:nvPr/>
        </p:nvSpPr>
        <p:spPr>
          <a:xfrm>
            <a:off x="4093470" y="2401699"/>
            <a:ext cx="6115050" cy="2862322"/>
          </a:xfrm>
          <a:prstGeom prst="rect">
            <a:avLst/>
          </a:prstGeom>
          <a:noFill/>
        </p:spPr>
        <p:txBody>
          <a:bodyPr wrap="square">
            <a:spAutoFit/>
          </a:bodyPr>
          <a:lstStyle/>
          <a:p>
            <a:pPr algn="just"/>
            <a:r>
              <a:rPr lang="en-IN" dirty="0">
                <a:solidFill>
                  <a:srgbClr val="002060"/>
                </a:solidFill>
              </a:rPr>
              <a:t>Statistics in Astronomy Astronomical measurements often deal with large numbers of upper and lower </a:t>
            </a:r>
            <a:r>
              <a:rPr lang="en-IN" dirty="0" err="1">
                <a:solidFill>
                  <a:srgbClr val="002060"/>
                </a:solidFill>
              </a:rPr>
              <a:t>limits.Knowledge</a:t>
            </a:r>
            <a:r>
              <a:rPr lang="en-IN" dirty="0">
                <a:solidFill>
                  <a:srgbClr val="002060"/>
                </a:solidFill>
              </a:rPr>
              <a:t> of statistics is absolutely essential for an observational </a:t>
            </a:r>
            <a:r>
              <a:rPr lang="en-IN" dirty="0" err="1">
                <a:solidFill>
                  <a:srgbClr val="002060"/>
                </a:solidFill>
              </a:rPr>
              <a:t>astronomerLack</a:t>
            </a:r>
            <a:r>
              <a:rPr lang="en-IN" dirty="0">
                <a:solidFill>
                  <a:srgbClr val="002060"/>
                </a:solidFill>
              </a:rPr>
              <a:t> of repeatable experiments in astronomy makes probabilistic methods unusually important, while huge modem astronomical data sets provide an exciting real-world testing ground for innovative statistical </a:t>
            </a:r>
            <a:r>
              <a:rPr lang="en-IN" dirty="0" err="1">
                <a:solidFill>
                  <a:srgbClr val="002060"/>
                </a:solidFill>
              </a:rPr>
              <a:t>techniques.The</a:t>
            </a:r>
            <a:r>
              <a:rPr lang="en-IN" dirty="0">
                <a:solidFill>
                  <a:srgbClr val="002060"/>
                </a:solidFill>
              </a:rPr>
              <a:t> computer used in weather forecasting is based on the set of statistics functions. All these statistics function to compare the weather condition with the pre- recorded seasons and conditions.</a:t>
            </a:r>
          </a:p>
        </p:txBody>
      </p:sp>
      <p:pic>
        <p:nvPicPr>
          <p:cNvPr id="5" name="Picture 4">
            <a:extLst>
              <a:ext uri="{FF2B5EF4-FFF2-40B4-BE49-F238E27FC236}">
                <a16:creationId xmlns:a16="http://schemas.microsoft.com/office/drawing/2014/main" id="{681793B2-80A6-6D55-13ED-44E5067A0490}"/>
              </a:ext>
            </a:extLst>
          </p:cNvPr>
          <p:cNvPicPr>
            <a:picLocks noChangeAspect="1"/>
          </p:cNvPicPr>
          <p:nvPr/>
        </p:nvPicPr>
        <p:blipFill>
          <a:blip r:embed="rId2"/>
          <a:stretch>
            <a:fillRect/>
          </a:stretch>
        </p:blipFill>
        <p:spPr>
          <a:xfrm>
            <a:off x="1205252" y="1443900"/>
            <a:ext cx="2751058" cy="35091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80BB-B031-EDBC-E532-663D55442664}"/>
              </a:ext>
            </a:extLst>
          </p:cNvPr>
          <p:cNvSpPr>
            <a:spLocks noGrp="1"/>
          </p:cNvSpPr>
          <p:nvPr>
            <p:ph type="title"/>
          </p:nvPr>
        </p:nvSpPr>
        <p:spPr/>
        <p:txBody>
          <a:bodyPr/>
          <a:lstStyle/>
          <a:p>
            <a:r>
              <a:rPr lang="en-AU" sz="4400" u="sng" spc="-1" dirty="0">
                <a:latin typeface="Arial"/>
              </a:rPr>
              <a:t>STATISTICS </a:t>
            </a:r>
            <a:r>
              <a:rPr lang="en-AU" u="sng" spc="-1" dirty="0">
                <a:latin typeface="Arial"/>
              </a:rPr>
              <a:t>IN CHEMISTRY</a:t>
            </a:r>
            <a:endParaRPr lang="en-IN" dirty="0"/>
          </a:p>
        </p:txBody>
      </p:sp>
      <p:pic>
        <p:nvPicPr>
          <p:cNvPr id="6" name="Picture 5">
            <a:extLst>
              <a:ext uri="{FF2B5EF4-FFF2-40B4-BE49-F238E27FC236}">
                <a16:creationId xmlns:a16="http://schemas.microsoft.com/office/drawing/2014/main" id="{12AA60D5-685D-3744-DF7A-005BC6AF2590}"/>
              </a:ext>
            </a:extLst>
          </p:cNvPr>
          <p:cNvPicPr>
            <a:picLocks noChangeAspect="1"/>
          </p:cNvPicPr>
          <p:nvPr/>
        </p:nvPicPr>
        <p:blipFill>
          <a:blip r:embed="rId2"/>
          <a:stretch>
            <a:fillRect/>
          </a:stretch>
        </p:blipFill>
        <p:spPr>
          <a:xfrm>
            <a:off x="6638966" y="2691646"/>
            <a:ext cx="3966086" cy="3448878"/>
          </a:xfrm>
          <a:prstGeom prst="rect">
            <a:avLst/>
          </a:prstGeom>
        </p:spPr>
      </p:pic>
      <p:sp>
        <p:nvSpPr>
          <p:cNvPr id="10" name="TextBox 9">
            <a:extLst>
              <a:ext uri="{FF2B5EF4-FFF2-40B4-BE49-F238E27FC236}">
                <a16:creationId xmlns:a16="http://schemas.microsoft.com/office/drawing/2014/main" id="{AC6D6C38-26EB-F2D6-B38F-73309FF7449D}"/>
              </a:ext>
            </a:extLst>
          </p:cNvPr>
          <p:cNvSpPr txBox="1"/>
          <p:nvPr/>
        </p:nvSpPr>
        <p:spPr>
          <a:xfrm>
            <a:off x="683315" y="2691646"/>
            <a:ext cx="6055415" cy="1200329"/>
          </a:xfrm>
          <a:prstGeom prst="rect">
            <a:avLst/>
          </a:prstGeom>
          <a:noFill/>
        </p:spPr>
        <p:txBody>
          <a:bodyPr wrap="square">
            <a:spAutoFit/>
          </a:bodyPr>
          <a:lstStyle/>
          <a:p>
            <a:r>
              <a:rPr lang="en-IN" dirty="0"/>
              <a:t>The statistical methods are applied in chemical studies for data collection and analysis of chemical compounds for more efficient management of flow of the </a:t>
            </a:r>
            <a:r>
              <a:rPr lang="en-IN" dirty="0" err="1"/>
              <a:t>information.They</a:t>
            </a:r>
            <a:r>
              <a:rPr lang="en-IN" dirty="0"/>
              <a:t> allow us to foresee physical and biological properties chemical compounds.</a:t>
            </a:r>
          </a:p>
        </p:txBody>
      </p:sp>
    </p:spTree>
    <p:extLst>
      <p:ext uri="{BB962C8B-B14F-4D97-AF65-F5344CB8AC3E}">
        <p14:creationId xmlns:p14="http://schemas.microsoft.com/office/powerpoint/2010/main" val="77134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804960" y="460440"/>
            <a:ext cx="9403560" cy="1399320"/>
          </a:xfrm>
          <a:prstGeom prst="rect">
            <a:avLst/>
          </a:prstGeom>
          <a:noFill/>
          <a:ln w="0">
            <a:noFill/>
          </a:ln>
        </p:spPr>
        <p:txBody>
          <a:bodyPr lIns="0" tIns="0" rIns="0" bIns="0" anchor="t">
            <a:noAutofit/>
          </a:bodyPr>
          <a:lstStyle/>
          <a:p>
            <a:pPr>
              <a:lnSpc>
                <a:spcPct val="100000"/>
              </a:lnSpc>
              <a:buNone/>
            </a:pPr>
            <a:r>
              <a:rPr lang="en-IN" sz="4200" b="0" strike="noStrike" spc="-1">
                <a:solidFill>
                  <a:srgbClr val="EBEBEB"/>
                </a:solidFill>
                <a:latin typeface="Century Gothic"/>
              </a:rPr>
              <a:t>             STATISTICS IN EDUCATION</a:t>
            </a:r>
            <a:br/>
            <a:endParaRPr lang="en-AU" sz="4200" b="0" strike="noStrike" spc="-1">
              <a:latin typeface="Arial"/>
            </a:endParaRPr>
          </a:p>
        </p:txBody>
      </p:sp>
      <p:sp>
        <p:nvSpPr>
          <p:cNvPr id="107" name="TextBox 3"/>
          <p:cNvSpPr/>
          <p:nvPr/>
        </p:nvSpPr>
        <p:spPr>
          <a:xfrm>
            <a:off x="189000" y="1570320"/>
            <a:ext cx="986076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0" strike="noStrike" spc="-1">
                <a:solidFill>
                  <a:srgbClr val="FFFFFF"/>
                </a:solidFill>
                <a:latin typeface="Nunito"/>
                <a:ea typeface="DejaVu Sans"/>
              </a:rPr>
              <a:t>MEASUREMENT AND EVALUATION ARE ESSENTIAL PART OF TEACHING LEARNING PROCESS.</a:t>
            </a:r>
            <a:endParaRPr lang="en-AU" sz="2400" b="0" strike="noStrike" spc="-1">
              <a:latin typeface="Arial"/>
            </a:endParaRPr>
          </a:p>
        </p:txBody>
      </p:sp>
      <p:sp>
        <p:nvSpPr>
          <p:cNvPr id="108" name="TextBox 5"/>
          <p:cNvSpPr/>
          <p:nvPr/>
        </p:nvSpPr>
        <p:spPr>
          <a:xfrm>
            <a:off x="189000" y="2680560"/>
            <a:ext cx="895644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0" strike="noStrike" spc="-1">
                <a:solidFill>
                  <a:srgbClr val="FFFFFF"/>
                </a:solidFill>
                <a:latin typeface="Nunito"/>
                <a:ea typeface="DejaVu Sans"/>
              </a:rPr>
              <a:t>IN THIS PROCESS WE OBTAINED SCORES AND THEN INTERPRET THESE SCORE IN ORDER TO TAKE DECISIONS</a:t>
            </a:r>
            <a:endParaRPr lang="en-AU" sz="2400" b="0" strike="noStrike" spc="-1">
              <a:latin typeface="Arial"/>
            </a:endParaRPr>
          </a:p>
          <a:p>
            <a:pPr>
              <a:lnSpc>
                <a:spcPct val="100000"/>
              </a:lnSpc>
              <a:buNone/>
            </a:pPr>
            <a:br/>
            <a:endParaRPr lang="en-AU" sz="2400" b="0" strike="noStrike" spc="-1">
              <a:latin typeface="Arial"/>
            </a:endParaRPr>
          </a:p>
        </p:txBody>
      </p:sp>
      <p:sp>
        <p:nvSpPr>
          <p:cNvPr id="109" name="TextBox 7"/>
          <p:cNvSpPr/>
          <p:nvPr/>
        </p:nvSpPr>
        <p:spPr>
          <a:xfrm>
            <a:off x="189000" y="4087440"/>
            <a:ext cx="884736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0" strike="noStrike" spc="-1">
                <a:solidFill>
                  <a:srgbClr val="FFFFFF"/>
                </a:solidFill>
                <a:latin typeface="Nunito"/>
                <a:ea typeface="DejaVu Sans"/>
              </a:rPr>
              <a:t>STATISTICS ENABLES US TO STUDY THESE SCORES OBJECTIVELY</a:t>
            </a:r>
            <a:endParaRPr lang="en-AU" sz="2400" b="0" strike="noStrike" spc="-1">
              <a:latin typeface="Arial"/>
            </a:endParaRPr>
          </a:p>
          <a:p>
            <a:pPr>
              <a:lnSpc>
                <a:spcPct val="100000"/>
              </a:lnSpc>
              <a:buNone/>
            </a:pPr>
            <a:br/>
            <a:endParaRPr lang="en-AU" sz="2400" b="0" strike="noStrike" spc="-1">
              <a:latin typeface="Arial"/>
            </a:endParaRPr>
          </a:p>
        </p:txBody>
      </p:sp>
      <p:pic>
        <p:nvPicPr>
          <p:cNvPr id="110" name="Picture 9"/>
          <p:cNvPicPr/>
          <p:nvPr/>
        </p:nvPicPr>
        <p:blipFill>
          <a:blip r:embed="rId2"/>
          <a:stretch/>
        </p:blipFill>
        <p:spPr>
          <a:xfrm>
            <a:off x="8777880" y="2494800"/>
            <a:ext cx="3220200" cy="3020400"/>
          </a:xfrm>
          <a:prstGeom prst="rect">
            <a:avLst/>
          </a:prstGeom>
          <a:ln w="0">
            <a:noFill/>
          </a:ln>
        </p:spPr>
      </p:pic>
      <p:pic>
        <p:nvPicPr>
          <p:cNvPr id="111" name="Picture 11"/>
          <p:cNvPicPr/>
          <p:nvPr/>
        </p:nvPicPr>
        <p:blipFill>
          <a:blip r:embed="rId3"/>
          <a:stretch/>
        </p:blipFill>
        <p:spPr>
          <a:xfrm>
            <a:off x="3041280" y="4601880"/>
            <a:ext cx="5137560" cy="2108880"/>
          </a:xfrm>
          <a:prstGeom prst="rect">
            <a:avLst/>
          </a:prstGeom>
          <a:ln w="0">
            <a:noFill/>
          </a:ln>
        </p:spPr>
      </p:pic>
      <p:sp>
        <p:nvSpPr>
          <p:cNvPr id="2" name="Arrow: Right 1">
            <a:extLst>
              <a:ext uri="{FF2B5EF4-FFF2-40B4-BE49-F238E27FC236}">
                <a16:creationId xmlns:a16="http://schemas.microsoft.com/office/drawing/2014/main" id="{7CBA6953-311C-B11E-075A-1EB16D5B8207}"/>
              </a:ext>
            </a:extLst>
          </p:cNvPr>
          <p:cNvSpPr/>
          <p:nvPr/>
        </p:nvSpPr>
        <p:spPr>
          <a:xfrm flipV="1">
            <a:off x="30240" y="1699921"/>
            <a:ext cx="248056" cy="26802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A9E23708-8D49-8859-BE21-284BB5D3FF31}"/>
              </a:ext>
            </a:extLst>
          </p:cNvPr>
          <p:cNvSpPr/>
          <p:nvPr/>
        </p:nvSpPr>
        <p:spPr>
          <a:xfrm>
            <a:off x="1" y="2770561"/>
            <a:ext cx="278294" cy="246239"/>
          </a:xfrm>
          <a:prstGeom prst="rightArrow">
            <a:avLst>
              <a:gd name="adj1" fmla="val 50000"/>
              <a:gd name="adj2" fmla="val 2996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F1C3AF54-5E60-0CF7-47ED-75972802FC21}"/>
              </a:ext>
            </a:extLst>
          </p:cNvPr>
          <p:cNvSpPr/>
          <p:nvPr/>
        </p:nvSpPr>
        <p:spPr>
          <a:xfrm>
            <a:off x="30239" y="4353339"/>
            <a:ext cx="278294" cy="25898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IN" sz="4200" b="0" strike="noStrike" spc="-1" dirty="0">
                <a:solidFill>
                  <a:schemeClr val="tx1"/>
                </a:solidFill>
                <a:latin typeface="Century Gothic"/>
              </a:rPr>
              <a:t>CONCLUSION: THE POWER OF STATISTICS</a:t>
            </a:r>
            <a:br>
              <a:rPr dirty="0">
                <a:solidFill>
                  <a:schemeClr val="tx1"/>
                </a:solidFill>
              </a:rPr>
            </a:br>
            <a:r>
              <a:rPr lang="en-IN" sz="3200" b="0" strike="noStrike" spc="-1" dirty="0">
                <a:solidFill>
                  <a:schemeClr val="tx1"/>
                </a:solidFill>
                <a:latin typeface="Century Gothic"/>
              </a:rPr>
              <a:t>THE MULTIFACETED APPLICATION OF STATISTICS ACROSS SCIENTIFIC DISCIPLINES HIGHLIGHT ITS IMPORTANCE IN ADVANCING KNOWLEDGE AND IMPROVING PRACTICES.  AS DATA CONTINUES TO GROW, THE ROLE OF STATISTICS WILL BE EVER MORE VITAL IN DRIVING </a:t>
            </a:r>
            <a:br>
              <a:rPr dirty="0">
                <a:solidFill>
                  <a:schemeClr val="tx1"/>
                </a:solidFill>
              </a:rPr>
            </a:br>
            <a:r>
              <a:rPr lang="en-IN" sz="3200" b="0" strike="noStrike" spc="-1" dirty="0">
                <a:solidFill>
                  <a:schemeClr val="tx1"/>
                </a:solidFill>
                <a:latin typeface="Century Gothic"/>
              </a:rPr>
              <a:t>INNOVATION AND INFORMED</a:t>
            </a:r>
            <a:br>
              <a:rPr dirty="0">
                <a:solidFill>
                  <a:schemeClr val="tx1"/>
                </a:solidFill>
              </a:rPr>
            </a:br>
            <a:r>
              <a:rPr lang="en-IN" sz="3200" b="0" strike="noStrike" spc="-1" dirty="0">
                <a:solidFill>
                  <a:schemeClr val="tx1"/>
                </a:solidFill>
                <a:latin typeface="Century Gothic"/>
              </a:rPr>
              <a:t> DECISION-MAKING</a:t>
            </a:r>
            <a:br>
              <a:rPr lang="en-IN" sz="3200" b="0" strike="noStrike" spc="-1" dirty="0">
                <a:solidFill>
                  <a:schemeClr val="tx1"/>
                </a:solidFill>
                <a:latin typeface="Century Gothic"/>
              </a:rPr>
            </a:br>
            <a:br>
              <a:rPr lang="en-IN" sz="3200" b="0" strike="noStrike" spc="-1" dirty="0">
                <a:solidFill>
                  <a:schemeClr val="tx1"/>
                </a:solidFill>
                <a:latin typeface="Century Gothic"/>
              </a:rPr>
            </a:br>
            <a:br>
              <a:rPr lang="en-IN" sz="3200" b="0" strike="noStrike" spc="-1" dirty="0">
                <a:solidFill>
                  <a:srgbClr val="EBEBEB"/>
                </a:solidFill>
                <a:latin typeface="Century Gothic"/>
              </a:rPr>
            </a:br>
            <a:br>
              <a:rPr lang="en-IN" sz="3200" b="0" strike="noStrike" spc="-1" dirty="0">
                <a:solidFill>
                  <a:srgbClr val="EBEBEB"/>
                </a:solidFill>
                <a:latin typeface="Century Gothic"/>
              </a:rPr>
            </a:br>
            <a:br>
              <a:rPr lang="en-IN" sz="3200" b="0" strike="noStrike" spc="-1" dirty="0">
                <a:solidFill>
                  <a:srgbClr val="EBEBEB"/>
                </a:solidFill>
                <a:latin typeface="Century Gothic"/>
              </a:rPr>
            </a:br>
            <a:br>
              <a:rPr lang="en-IN" sz="3200" b="0" strike="noStrike" spc="-1" dirty="0">
                <a:solidFill>
                  <a:srgbClr val="EBEBEB"/>
                </a:solidFill>
                <a:latin typeface="Century Gothic"/>
              </a:rPr>
            </a:br>
            <a:br>
              <a:rPr dirty="0"/>
            </a:br>
            <a:br>
              <a:rPr lang="en-IN" dirty="0"/>
            </a:br>
            <a:br>
              <a:rPr lang="en-IN" dirty="0"/>
            </a:br>
            <a:br>
              <a:rPr lang="en-IN" dirty="0"/>
            </a:br>
            <a:br>
              <a:rPr lang="en-IN" dirty="0"/>
            </a:br>
            <a:br>
              <a:rPr lang="en-IN" dirty="0"/>
            </a:br>
            <a:endParaRPr lang="en-AU" sz="3200" b="0" strike="noStrike" spc="-1" dirty="0">
              <a:latin typeface="Arial"/>
            </a:endParaRPr>
          </a:p>
        </p:txBody>
      </p:sp>
      <p:sp>
        <p:nvSpPr>
          <p:cNvPr id="2" name="Arrow: Right 1">
            <a:extLst>
              <a:ext uri="{FF2B5EF4-FFF2-40B4-BE49-F238E27FC236}">
                <a16:creationId xmlns:a16="http://schemas.microsoft.com/office/drawing/2014/main" id="{38278732-D0EB-4267-6816-06308106D0A2}"/>
              </a:ext>
            </a:extLst>
          </p:cNvPr>
          <p:cNvSpPr/>
          <p:nvPr/>
        </p:nvSpPr>
        <p:spPr>
          <a:xfrm>
            <a:off x="248478" y="964096"/>
            <a:ext cx="397722" cy="41744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idx="4294967295"/>
          </p:nvPr>
        </p:nvSpPr>
        <p:spPr>
          <a:xfrm>
            <a:off x="626164" y="616226"/>
            <a:ext cx="8778185" cy="1236387"/>
          </a:xfrm>
          <a:prstGeom prst="rect">
            <a:avLst/>
          </a:prstGeom>
          <a:noFill/>
          <a:ln w="0">
            <a:noFill/>
          </a:ln>
        </p:spPr>
        <p:txBody>
          <a:bodyPr lIns="90000" tIns="45000" rIns="90000" bIns="45000" anchor="t">
            <a:noAutofit/>
          </a:bodyPr>
          <a:lstStyle/>
          <a:p>
            <a:pPr>
              <a:lnSpc>
                <a:spcPct val="100000"/>
              </a:lnSpc>
              <a:buNone/>
            </a:pPr>
            <a:r>
              <a:rPr lang="en-US" sz="2400" b="0" strike="noStrike" spc="-1" dirty="0">
                <a:solidFill>
                  <a:schemeClr val="tx1"/>
                </a:solidFill>
                <a:latin typeface="Century Gothic"/>
              </a:rPr>
              <a:t> INCOME DISTRIBUTION:</a:t>
            </a:r>
            <a:br>
              <a:rPr dirty="0">
                <a:solidFill>
                  <a:schemeClr val="tx1"/>
                </a:solidFill>
              </a:rPr>
            </a:br>
            <a:r>
              <a:rPr lang="en-US" sz="2400" b="0" strike="noStrike" spc="-1" dirty="0">
                <a:solidFill>
                  <a:schemeClr val="tx1"/>
                </a:solidFill>
                <a:latin typeface="Century Gothic"/>
              </a:rPr>
              <a:t>       </a:t>
            </a:r>
            <a:br>
              <a:rPr lang="en-US" sz="2400" b="0" strike="noStrike" spc="-1" dirty="0">
                <a:solidFill>
                  <a:schemeClr val="tx1"/>
                </a:solidFill>
                <a:latin typeface="Century Gothic"/>
              </a:rPr>
            </a:br>
            <a:r>
              <a:rPr lang="en-US" sz="2400" b="0" strike="noStrike" spc="-1" dirty="0">
                <a:solidFill>
                  <a:schemeClr val="tx1"/>
                </a:solidFill>
                <a:latin typeface="Century Gothic"/>
              </a:rPr>
              <a:t> statistics on income distribution are used to describe social conditions.</a:t>
            </a:r>
            <a:br>
              <a:rPr dirty="0">
                <a:solidFill>
                  <a:schemeClr val="tx1"/>
                </a:solidFill>
              </a:rPr>
            </a:br>
            <a:br>
              <a:rPr lang="en-IN" dirty="0">
                <a:solidFill>
                  <a:schemeClr val="tx1"/>
                </a:solidFill>
              </a:rPr>
            </a:br>
            <a:r>
              <a:rPr lang="en-US" sz="2400" b="0" strike="noStrike" spc="-1" dirty="0">
                <a:solidFill>
                  <a:schemeClr val="tx1"/>
                </a:solidFill>
                <a:latin typeface="Century Gothic"/>
              </a:rPr>
              <a:t>BIRTH RATE:</a:t>
            </a:r>
            <a:br>
              <a:rPr dirty="0">
                <a:solidFill>
                  <a:schemeClr val="tx1"/>
                </a:solidFill>
              </a:rPr>
            </a:br>
            <a:r>
              <a:rPr lang="en-US" sz="2400" b="0" strike="noStrike" spc="-1" dirty="0">
                <a:solidFill>
                  <a:schemeClr val="tx1"/>
                </a:solidFill>
                <a:latin typeface="Century Gothic"/>
              </a:rPr>
              <a:t>        </a:t>
            </a:r>
            <a:br>
              <a:rPr lang="en-US" sz="2400" b="0" strike="noStrike" spc="-1" dirty="0">
                <a:solidFill>
                  <a:schemeClr val="tx1"/>
                </a:solidFill>
                <a:latin typeface="Century Gothic"/>
              </a:rPr>
            </a:br>
            <a:r>
              <a:rPr lang="en-US" sz="2400" b="0" strike="noStrike" spc="-1" dirty="0">
                <a:solidFill>
                  <a:schemeClr val="tx1"/>
                </a:solidFill>
                <a:latin typeface="Century Gothic"/>
              </a:rPr>
              <a:t>             Birth rate is an example of social statistics.</a:t>
            </a:r>
            <a:br>
              <a:rPr dirty="0">
                <a:solidFill>
                  <a:schemeClr val="tx1"/>
                </a:solidFill>
              </a:rPr>
            </a:br>
            <a:br>
              <a:rPr dirty="0">
                <a:solidFill>
                  <a:schemeClr val="tx1"/>
                </a:solidFill>
              </a:rPr>
            </a:br>
            <a:r>
              <a:rPr lang="en-US" sz="2400" b="0" strike="noStrike" spc="-1" dirty="0">
                <a:solidFill>
                  <a:schemeClr val="tx1"/>
                </a:solidFill>
                <a:latin typeface="Century Gothic"/>
              </a:rPr>
              <a:t>MORTALITY/DEATH RATE:</a:t>
            </a:r>
            <a:br>
              <a:rPr dirty="0">
                <a:solidFill>
                  <a:schemeClr val="tx1"/>
                </a:solidFill>
              </a:rPr>
            </a:br>
            <a:r>
              <a:rPr lang="en-US" sz="2400" b="0" strike="noStrike" spc="-1" dirty="0">
                <a:solidFill>
                  <a:schemeClr val="tx1"/>
                </a:solidFill>
                <a:latin typeface="Century Gothic"/>
              </a:rPr>
              <a:t>        </a:t>
            </a:r>
            <a:br>
              <a:rPr lang="en-US" sz="2400" b="0" strike="noStrike" spc="-1" dirty="0">
                <a:solidFill>
                  <a:schemeClr val="tx1"/>
                </a:solidFill>
                <a:latin typeface="Century Gothic"/>
              </a:rPr>
            </a:br>
            <a:r>
              <a:rPr lang="en-US" sz="2400" b="0" strike="noStrike" spc="-1" dirty="0">
                <a:solidFill>
                  <a:schemeClr val="tx1"/>
                </a:solidFill>
                <a:latin typeface="Century Gothic"/>
              </a:rPr>
              <a:t>             Mortality rate is an example of social statistics.</a:t>
            </a:r>
            <a:br>
              <a:rPr dirty="0">
                <a:solidFill>
                  <a:schemeClr val="tx1"/>
                </a:solidFill>
              </a:rPr>
            </a:br>
            <a:endParaRPr lang="en-AU" sz="2400" b="0" strike="noStrike" spc="-1" dirty="0">
              <a:solidFill>
                <a:schemeClr val="tx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idx="4294967295"/>
          </p:nvPr>
        </p:nvSpPr>
        <p:spPr>
          <a:xfrm>
            <a:off x="0" y="452438"/>
            <a:ext cx="9404350" cy="1400175"/>
          </a:xfrm>
          <a:prstGeom prst="rect">
            <a:avLst/>
          </a:prstGeom>
          <a:noFill/>
          <a:ln w="0">
            <a:noFill/>
          </a:ln>
        </p:spPr>
        <p:txBody>
          <a:bodyPr lIns="90000" tIns="45000" rIns="90000" bIns="45000" anchor="t">
            <a:noAutofit/>
          </a:bodyPr>
          <a:lstStyle/>
          <a:p>
            <a:pPr>
              <a:lnSpc>
                <a:spcPct val="100000"/>
              </a:lnSpc>
              <a:buNone/>
            </a:pPr>
            <a:r>
              <a:rPr lang="en-US" sz="4800" b="1" strike="noStrike" spc="-1" dirty="0">
                <a:solidFill>
                  <a:srgbClr val="EBEBEB"/>
                </a:solidFill>
                <a:latin typeface="Century Gothic"/>
              </a:rPr>
              <a:t>Applications in</a:t>
            </a:r>
            <a:br>
              <a:rPr dirty="0"/>
            </a:br>
            <a:r>
              <a:rPr lang="en-US" sz="4800" b="1" strike="noStrike" spc="-1" dirty="0">
                <a:solidFill>
                  <a:srgbClr val="EBEBEB"/>
                </a:solidFill>
                <a:latin typeface="Century Gothic"/>
              </a:rPr>
              <a:t>Engineering</a:t>
            </a:r>
            <a:br>
              <a:rPr dirty="0"/>
            </a:br>
            <a:r>
              <a:rPr lang="en-US" sz="3200" b="0" strike="noStrike" spc="-1" dirty="0" err="1">
                <a:solidFill>
                  <a:srgbClr val="EBEBEB"/>
                </a:solidFill>
                <a:latin typeface="Century Gothic"/>
              </a:rPr>
              <a:t>Engineering</a:t>
            </a:r>
            <a:r>
              <a:rPr lang="en-US" sz="3200" b="0" strike="noStrike" spc="-1" dirty="0">
                <a:solidFill>
                  <a:srgbClr val="EBEBEB"/>
                </a:solidFill>
                <a:latin typeface="Century Gothic"/>
              </a:rPr>
              <a:t> relies on statistics for quality</a:t>
            </a:r>
            <a:br>
              <a:rPr dirty="0"/>
            </a:br>
            <a:r>
              <a:rPr lang="en-US" sz="3200" b="0" strike="noStrike" spc="-1" dirty="0">
                <a:solidFill>
                  <a:srgbClr val="EBEBEB"/>
                </a:solidFill>
                <a:latin typeface="Century Gothic"/>
              </a:rPr>
              <a:t>control and reliability testing. Statistical </a:t>
            </a:r>
            <a:br>
              <a:rPr dirty="0"/>
            </a:br>
            <a:r>
              <a:rPr lang="en-US" sz="3200" b="0" strike="noStrike" spc="-1" dirty="0">
                <a:solidFill>
                  <a:srgbClr val="EBEBEB"/>
                </a:solidFill>
                <a:latin typeface="Century Gothic"/>
              </a:rPr>
              <a:t>methods help engineers assess product</a:t>
            </a:r>
            <a:br>
              <a:rPr dirty="0"/>
            </a:br>
            <a:r>
              <a:rPr lang="en-US" sz="3200" b="0" strike="noStrike" spc="-1" dirty="0">
                <a:solidFill>
                  <a:srgbClr val="EBEBEB"/>
                </a:solidFill>
                <a:latin typeface="Century Gothic"/>
              </a:rPr>
              <a:t>performance and ensure that designs </a:t>
            </a:r>
            <a:br>
              <a:rPr dirty="0"/>
            </a:br>
            <a:r>
              <a:rPr lang="en-US" sz="3200" b="0" strike="noStrike" spc="-1" dirty="0">
                <a:solidFill>
                  <a:srgbClr val="EBEBEB"/>
                </a:solidFill>
                <a:latin typeface="Century Gothic"/>
              </a:rPr>
              <a:t>meet safety standards. This application is </a:t>
            </a:r>
            <a:br>
              <a:rPr dirty="0"/>
            </a:br>
            <a:r>
              <a:rPr lang="en-US" sz="3200" b="0" strike="noStrike" spc="-1" dirty="0">
                <a:solidFill>
                  <a:srgbClr val="EBEBEB"/>
                </a:solidFill>
                <a:latin typeface="Century Gothic"/>
              </a:rPr>
              <a:t>crucial in minimizing risks and enhancing</a:t>
            </a:r>
            <a:br>
              <a:rPr dirty="0"/>
            </a:br>
            <a:r>
              <a:rPr lang="en-US" sz="3200" b="0" strike="noStrike" spc="-1" dirty="0">
                <a:solidFill>
                  <a:srgbClr val="EBEBEB"/>
                </a:solidFill>
                <a:latin typeface="Century Gothic"/>
              </a:rPr>
              <a:t>innovation </a:t>
            </a:r>
            <a:br>
              <a:rPr dirty="0"/>
            </a:br>
            <a:br>
              <a:rPr dirty="0"/>
            </a:br>
            <a:endParaRPr lang="en-AU" sz="3200" b="0" strike="noStrike" spc="-1" dirty="0">
              <a:latin typeface="Arial"/>
            </a:endParaRPr>
          </a:p>
        </p:txBody>
      </p:sp>
      <p:pic>
        <p:nvPicPr>
          <p:cNvPr id="94" name="Picture 93"/>
          <p:cNvPicPr/>
          <p:nvPr/>
        </p:nvPicPr>
        <p:blipFill>
          <a:blip r:embed="rId2"/>
          <a:stretch/>
        </p:blipFill>
        <p:spPr>
          <a:xfrm>
            <a:off x="8885581" y="1411358"/>
            <a:ext cx="3306419" cy="489999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924600" y="0"/>
            <a:ext cx="10342800" cy="722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AU" sz="2400" b="0" strike="noStrike" spc="-1" dirty="0">
                <a:solidFill>
                  <a:srgbClr val="FFFFFF"/>
                </a:solidFill>
                <a:latin typeface="Arial"/>
                <a:ea typeface="DejaVu Sans"/>
              </a:rPr>
              <a:t>Here are some examples of engineering statistics:                         </a:t>
            </a:r>
          </a:p>
          <a:p>
            <a:pPr>
              <a:lnSpc>
                <a:spcPct val="100000"/>
              </a:lnSpc>
              <a:buNone/>
            </a:pPr>
            <a:endParaRPr lang="en-AU" sz="2400" spc="-1" dirty="0">
              <a:solidFill>
                <a:srgbClr val="FFFFFF"/>
              </a:solidFill>
              <a:latin typeface="Arial"/>
              <a:ea typeface="DejaVu Sans"/>
            </a:endParaRPr>
          </a:p>
          <a:p>
            <a:pPr>
              <a:lnSpc>
                <a:spcPct val="100000"/>
              </a:lnSpc>
              <a:buNone/>
            </a:pPr>
            <a:r>
              <a:rPr lang="en-AU" sz="2400" b="0" strike="noStrike" spc="-1" dirty="0">
                <a:solidFill>
                  <a:srgbClr val="FFFFFF"/>
                </a:solidFill>
                <a:latin typeface="Arial"/>
                <a:ea typeface="DejaVu Sans"/>
              </a:rPr>
              <a:t>Predicting machinery part lifespan:</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Engineers can use statistical methods, like the Exponential Distribution, to predict </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how long specific parts of machinery will last. This is done by collecting data </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Statistical Process Control:</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This method is used in quality control to manage how well manufacturing </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processes </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Reliability analysis:</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This method uses the Weibull Distribution to </a:t>
            </a:r>
            <a:r>
              <a:rPr lang="en-AU" sz="2400" b="0" strike="noStrike" spc="-1" dirty="0" err="1">
                <a:solidFill>
                  <a:srgbClr val="FFFFFF"/>
                </a:solidFill>
                <a:latin typeface="Arial"/>
                <a:ea typeface="DejaVu Sans"/>
              </a:rPr>
              <a:t>analyze</a:t>
            </a:r>
            <a:r>
              <a:rPr lang="en-AU" sz="2400" b="0" strike="noStrike" spc="-1" dirty="0">
                <a:solidFill>
                  <a:srgbClr val="FFFFFF"/>
                </a:solidFill>
                <a:latin typeface="Arial"/>
                <a:ea typeface="DejaVu Sans"/>
              </a:rPr>
              <a:t> the reliability of a system. </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Design of Experiments (DOE):</a:t>
            </a:r>
            <a:endParaRPr lang="en-AU" sz="2400" b="0" strike="noStrike" spc="-1" dirty="0">
              <a:latin typeface="Arial"/>
            </a:endParaRPr>
          </a:p>
          <a:p>
            <a:pPr>
              <a:lnSpc>
                <a:spcPct val="100000"/>
              </a:lnSpc>
              <a:buNone/>
            </a:pPr>
            <a:r>
              <a:rPr lang="en-AU" sz="2400" b="0" strike="noStrike" spc="-1" dirty="0">
                <a:solidFill>
                  <a:srgbClr val="FFFFFF"/>
                </a:solidFill>
                <a:latin typeface="Arial"/>
                <a:ea typeface="DejaVu Sans"/>
              </a:rPr>
              <a:t>This statistical method involves designing experiments to test different </a:t>
            </a:r>
            <a:endParaRPr lang="en-AU" sz="2400" b="0" strike="noStrike" spc="-1" dirty="0">
              <a:latin typeface="Arial"/>
            </a:endParaRPr>
          </a:p>
          <a:p>
            <a:pPr>
              <a:lnSpc>
                <a:spcPct val="100000"/>
              </a:lnSpc>
              <a:buNone/>
            </a:pPr>
            <a:r>
              <a:rPr lang="en-AU" sz="2800" b="0" strike="noStrike" spc="-1" dirty="0">
                <a:solidFill>
                  <a:srgbClr val="FFFFFF"/>
                </a:solidFill>
                <a:latin typeface="Arial"/>
                <a:ea typeface="DejaVu Sans"/>
              </a:rPr>
              <a:t>parameters, measuring the results and to analyse </a:t>
            </a:r>
            <a:endParaRPr lang="en-AU" sz="2800" b="0" strike="noStrike" spc="-1" dirty="0">
              <a:latin typeface="Arial"/>
            </a:endParaRPr>
          </a:p>
          <a:p>
            <a:pPr>
              <a:lnSpc>
                <a:spcPct val="100000"/>
              </a:lnSpc>
              <a:buNone/>
            </a:pPr>
            <a:endParaRPr lang="en-AU" sz="28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41AB7DF-3D18-3538-7C29-374F791842B4}"/>
              </a:ext>
            </a:extLst>
          </p:cNvPr>
          <p:cNvSpPr>
            <a:spLocks noGrp="1"/>
          </p:cNvSpPr>
          <p:nvPr>
            <p:ph type="subTitle"/>
          </p:nvPr>
        </p:nvSpPr>
        <p:spPr/>
        <p:txBody>
          <a:bodyPr/>
          <a:lstStyle/>
          <a:p>
            <a:r>
              <a:rPr lang="en-IN" dirty="0"/>
              <a:t> </a:t>
            </a:r>
          </a:p>
        </p:txBody>
      </p:sp>
      <p:sp>
        <p:nvSpPr>
          <p:cNvPr id="3" name="Title 2">
            <a:extLst>
              <a:ext uri="{FF2B5EF4-FFF2-40B4-BE49-F238E27FC236}">
                <a16:creationId xmlns:a16="http://schemas.microsoft.com/office/drawing/2014/main" id="{8E18A2F4-A331-8996-1007-86C60E0C645C}"/>
              </a:ext>
            </a:extLst>
          </p:cNvPr>
          <p:cNvSpPr>
            <a:spLocks noGrp="1"/>
          </p:cNvSpPr>
          <p:nvPr>
            <p:ph type="title"/>
          </p:nvPr>
        </p:nvSpPr>
        <p:spPr>
          <a:xfrm>
            <a:off x="357809" y="1530625"/>
            <a:ext cx="9655231" cy="1441175"/>
          </a:xfrm>
        </p:spPr>
        <p:txBody>
          <a:bodyPr/>
          <a:lstStyle/>
          <a:p>
            <a:r>
              <a:rPr lang="en-IN" dirty="0">
                <a:solidFill>
                  <a:schemeClr val="bg2"/>
                </a:solidFill>
              </a:rPr>
              <a:t>Role in Environmental Science:</a:t>
            </a:r>
            <a:br>
              <a:rPr lang="en-IN" dirty="0">
                <a:solidFill>
                  <a:schemeClr val="bg2"/>
                </a:solidFill>
              </a:rPr>
            </a:br>
            <a:r>
              <a:rPr lang="en-IN" dirty="0">
                <a:solidFill>
                  <a:schemeClr val="bg2"/>
                </a:solidFill>
              </a:rPr>
              <a:t>                                                                          </a:t>
            </a:r>
            <a:r>
              <a:rPr lang="en-IN" sz="3200" dirty="0">
                <a:solidFill>
                  <a:schemeClr val="bg2"/>
                </a:solidFill>
              </a:rPr>
              <a:t>Statistics plays a significant role in environmental science by </a:t>
            </a:r>
            <a:r>
              <a:rPr lang="en-IN" sz="3200" dirty="0" err="1">
                <a:solidFill>
                  <a:schemeClr val="bg2"/>
                </a:solidFill>
              </a:rPr>
              <a:t>analyzing</a:t>
            </a:r>
            <a:r>
              <a:rPr lang="en-IN" sz="3200" dirty="0">
                <a:solidFill>
                  <a:schemeClr val="bg2"/>
                </a:solidFill>
              </a:rPr>
              <a:t> data related to climate </a:t>
            </a:r>
            <a:r>
              <a:rPr lang="en-IN" sz="3200" dirty="0" err="1">
                <a:solidFill>
                  <a:schemeClr val="bg2"/>
                </a:solidFill>
              </a:rPr>
              <a:t>change,pollution</a:t>
            </a:r>
            <a:r>
              <a:rPr lang="en-IN" sz="3200" dirty="0">
                <a:solidFill>
                  <a:schemeClr val="bg2"/>
                </a:solidFill>
              </a:rPr>
              <a:t>, and biodiversity. By employing statistical models, scientists can predict future trends and assess the impact of human activities on the environment  </a:t>
            </a:r>
          </a:p>
        </p:txBody>
      </p:sp>
      <p:sp>
        <p:nvSpPr>
          <p:cNvPr id="6" name="TextBox 5">
            <a:extLst>
              <a:ext uri="{FF2B5EF4-FFF2-40B4-BE49-F238E27FC236}">
                <a16:creationId xmlns:a16="http://schemas.microsoft.com/office/drawing/2014/main" id="{E90B4B42-587D-A905-216F-8EF368F6DECB}"/>
              </a:ext>
            </a:extLst>
          </p:cNvPr>
          <p:cNvSpPr txBox="1"/>
          <p:nvPr/>
        </p:nvSpPr>
        <p:spPr>
          <a:xfrm>
            <a:off x="3048828" y="2802042"/>
            <a:ext cx="6097656" cy="369332"/>
          </a:xfrm>
          <a:prstGeom prst="rect">
            <a:avLst/>
          </a:prstGeom>
          <a:noFill/>
        </p:spPr>
        <p:txBody>
          <a:bodyPr wrap="square">
            <a:spAutoFit/>
          </a:bodyPr>
          <a:lstStyle/>
          <a:p>
            <a:r>
              <a:rPr lang="en-IN" dirty="0">
                <a:solidFill>
                  <a:schemeClr val="bg2"/>
                </a:solidFill>
              </a:rPr>
              <a:t> </a:t>
            </a:r>
            <a:endParaRPr lang="en-IN" dirty="0"/>
          </a:p>
        </p:txBody>
      </p:sp>
      <p:pic>
        <p:nvPicPr>
          <p:cNvPr id="8" name="Picture 7">
            <a:extLst>
              <a:ext uri="{FF2B5EF4-FFF2-40B4-BE49-F238E27FC236}">
                <a16:creationId xmlns:a16="http://schemas.microsoft.com/office/drawing/2014/main" id="{64E47D25-1914-DA70-D7DF-16A831A27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452" y="3466335"/>
            <a:ext cx="2721762" cy="3242577"/>
          </a:xfrm>
          <a:prstGeom prst="rect">
            <a:avLst/>
          </a:prstGeom>
        </p:spPr>
      </p:pic>
      <p:pic>
        <p:nvPicPr>
          <p:cNvPr id="10" name="Picture 9">
            <a:extLst>
              <a:ext uri="{FF2B5EF4-FFF2-40B4-BE49-F238E27FC236}">
                <a16:creationId xmlns:a16="http://schemas.microsoft.com/office/drawing/2014/main" id="{3A2DCECA-C30F-4922-BC54-886AD0B5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50" y="4169322"/>
            <a:ext cx="4260989" cy="2333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1321200" y="360000"/>
            <a:ext cx="9478080" cy="599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AU" sz="2600" b="0" strike="noStrike" spc="-1" dirty="0">
                <a:solidFill>
                  <a:srgbClr val="FFFFFF"/>
                </a:solidFill>
                <a:latin typeface="Arial"/>
                <a:ea typeface="DejaVu Sans"/>
              </a:rPr>
              <a:t>Baseline studies:</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Document the current state of the environment to provide a background for future changes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Targeted studies:</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Describe the likely impact of planned changes or accidental occurrences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Regular monitoring: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Detect changes in the environment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SEEA-Water: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A statistical framework that accounts for water stocks and flows in a country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Time series analysis:</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 Studies environmental quantities over time, such as monthly or yearly temperature, rainfall, </a:t>
            </a:r>
            <a:endParaRPr lang="en-AU" sz="2600" b="0" strike="noStrike" spc="-1" dirty="0">
              <a:latin typeface="Arial"/>
            </a:endParaRPr>
          </a:p>
          <a:p>
            <a:pPr>
              <a:lnSpc>
                <a:spcPct val="100000"/>
              </a:lnSpc>
              <a:buNone/>
            </a:pPr>
            <a:r>
              <a:rPr lang="en-AU" sz="2600" b="0" strike="noStrike" spc="-1" dirty="0">
                <a:solidFill>
                  <a:srgbClr val="FFFFFF"/>
                </a:solidFill>
                <a:latin typeface="Arial"/>
                <a:ea typeface="DejaVu Sans"/>
              </a:rPr>
              <a:t>and humidity</a:t>
            </a:r>
            <a:endParaRPr lang="en-AU" sz="26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idx="4294967295"/>
          </p:nvPr>
        </p:nvSpPr>
        <p:spPr>
          <a:xfrm>
            <a:off x="0" y="452438"/>
            <a:ext cx="9404350" cy="1400175"/>
          </a:xfrm>
          <a:prstGeom prst="rect">
            <a:avLst/>
          </a:prstGeom>
          <a:noFill/>
          <a:ln w="0">
            <a:noFill/>
          </a:ln>
        </p:spPr>
        <p:txBody>
          <a:bodyPr lIns="90000" tIns="45000" rIns="90000" bIns="45000" anchor="t">
            <a:noAutofit/>
          </a:bodyPr>
          <a:lstStyle/>
          <a:p>
            <a:pPr>
              <a:lnSpc>
                <a:spcPct val="100000"/>
              </a:lnSpc>
              <a:buNone/>
            </a:pPr>
            <a:r>
              <a:rPr lang="en-US" sz="4200" b="1" strike="noStrike" spc="-1">
                <a:solidFill>
                  <a:srgbClr val="EBEBEB"/>
                </a:solidFill>
                <a:latin typeface="Century Gothic"/>
              </a:rPr>
              <a:t>STATISTICS IN SOCIAL SCIENCE </a:t>
            </a:r>
            <a:br/>
            <a:br/>
            <a:r>
              <a:rPr lang="en-US" sz="4200" b="1" strike="noStrike" spc="-1">
                <a:solidFill>
                  <a:srgbClr val="EBEBEB"/>
                </a:solidFill>
                <a:latin typeface="Century Gothic"/>
              </a:rPr>
              <a:t>   </a:t>
            </a:r>
            <a:r>
              <a:rPr lang="en-US" sz="4200" b="0" strike="noStrike" spc="-1">
                <a:solidFill>
                  <a:srgbClr val="EBEBEB"/>
                </a:solidFill>
                <a:latin typeface="Century Gothic"/>
              </a:rPr>
              <a:t>In social science, statistics is used to analyze demographic trends, conduct surveys and interpret behavioural data.This enables researchers to understand societal issues and inform public policy decisions, making it an essential tool for societal advancement.</a:t>
            </a:r>
            <a:endParaRPr lang="en-AU" sz="4200" b="0" strike="noStrike" spc="-1">
              <a:latin typeface="Arial"/>
            </a:endParaRPr>
          </a:p>
        </p:txBody>
      </p:sp>
      <p:pic>
        <p:nvPicPr>
          <p:cNvPr id="98" name="Picture 5"/>
          <p:cNvPicPr/>
          <p:nvPr/>
        </p:nvPicPr>
        <p:blipFill>
          <a:blip r:embed="rId2"/>
          <a:stretch/>
        </p:blipFill>
        <p:spPr>
          <a:xfrm>
            <a:off x="9801360" y="0"/>
            <a:ext cx="2389680" cy="2827800"/>
          </a:xfrm>
          <a:prstGeom prst="rect">
            <a:avLst/>
          </a:prstGeom>
          <a:ln w="0">
            <a:noFill/>
          </a:ln>
        </p:spPr>
      </p:pic>
      <p:pic>
        <p:nvPicPr>
          <p:cNvPr id="99" name="Picture 6"/>
          <p:cNvPicPr/>
          <p:nvPr/>
        </p:nvPicPr>
        <p:blipFill>
          <a:blip r:embed="rId3"/>
          <a:stretch/>
        </p:blipFill>
        <p:spPr>
          <a:xfrm>
            <a:off x="10225080" y="3429000"/>
            <a:ext cx="1541880" cy="29772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idx="4294967295"/>
          </p:nvPr>
        </p:nvSpPr>
        <p:spPr>
          <a:xfrm>
            <a:off x="0" y="452438"/>
            <a:ext cx="9404350" cy="1400175"/>
          </a:xfrm>
          <a:prstGeom prst="rect">
            <a:avLst/>
          </a:prstGeom>
          <a:noFill/>
          <a:ln w="0">
            <a:noFill/>
          </a:ln>
        </p:spPr>
        <p:txBody>
          <a:bodyPr lIns="90000" tIns="45000" rIns="90000" bIns="45000" anchor="t">
            <a:noAutofit/>
          </a:bodyPr>
          <a:lstStyle/>
          <a:p>
            <a:pPr>
              <a:lnSpc>
                <a:spcPct val="100000"/>
              </a:lnSpc>
              <a:buNone/>
            </a:pPr>
            <a:r>
              <a:rPr lang="en-US" sz="4200" b="1" strike="noStrike" spc="-1">
                <a:solidFill>
                  <a:srgbClr val="EBEBEB"/>
                </a:solidFill>
                <a:latin typeface="Century Gothic"/>
              </a:rPr>
              <a:t>STATISTICS IN BUSINESS </a:t>
            </a:r>
            <a:br/>
            <a:r>
              <a:rPr lang="en-US" sz="4200" b="1" strike="noStrike" spc="-1">
                <a:solidFill>
                  <a:srgbClr val="EBEBEB"/>
                </a:solidFill>
                <a:latin typeface="Century Gothic"/>
              </a:rPr>
              <a:t>       </a:t>
            </a:r>
            <a:br/>
            <a:r>
              <a:rPr lang="en-US" sz="4200" b="1" strike="noStrike" spc="-1">
                <a:solidFill>
                  <a:srgbClr val="EBEBEB"/>
                </a:solidFill>
                <a:latin typeface="Century Gothic"/>
              </a:rPr>
              <a:t>     </a:t>
            </a:r>
            <a:r>
              <a:rPr lang="en-US" sz="4200" b="0" strike="noStrike" spc="-1">
                <a:solidFill>
                  <a:srgbClr val="EBEBEB"/>
                </a:solidFill>
                <a:latin typeface="Century Gothic"/>
              </a:rPr>
              <a:t>In the business sector, statistics is used for marketing research, sales forecasting and performance analysis.companies rely on statistical methods to make data-driven decisions that enhance profitability and improve customer satisfaction.</a:t>
            </a:r>
            <a:endParaRPr lang="en-AU" sz="4200" b="0" strike="noStrike" spc="-1">
              <a:latin typeface="Arial"/>
            </a:endParaRPr>
          </a:p>
        </p:txBody>
      </p:sp>
      <p:pic>
        <p:nvPicPr>
          <p:cNvPr id="101" name="Content Placeholder 7"/>
          <p:cNvPicPr/>
          <p:nvPr/>
        </p:nvPicPr>
        <p:blipFill>
          <a:blip r:embed="rId2"/>
          <a:stretch/>
        </p:blipFill>
        <p:spPr>
          <a:xfrm>
            <a:off x="9831600" y="67320"/>
            <a:ext cx="2359440" cy="2579400"/>
          </a:xfrm>
          <a:prstGeom prst="rect">
            <a:avLst/>
          </a:prstGeom>
          <a:ln w="0">
            <a:noFill/>
          </a:ln>
        </p:spPr>
      </p:pic>
      <p:pic>
        <p:nvPicPr>
          <p:cNvPr id="102" name="Picture 8"/>
          <p:cNvPicPr/>
          <p:nvPr/>
        </p:nvPicPr>
        <p:blipFill>
          <a:blip r:embed="rId3"/>
          <a:stretch/>
        </p:blipFill>
        <p:spPr>
          <a:xfrm rot="10800000" flipH="1">
            <a:off x="9831600" y="2838600"/>
            <a:ext cx="2154600" cy="39510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idx="4294967295"/>
          </p:nvPr>
        </p:nvSpPr>
        <p:spPr>
          <a:xfrm>
            <a:off x="0" y="452438"/>
            <a:ext cx="9404350" cy="1400175"/>
          </a:xfrm>
          <a:prstGeom prst="rect">
            <a:avLst/>
          </a:prstGeom>
          <a:noFill/>
          <a:ln w="0">
            <a:noFill/>
          </a:ln>
        </p:spPr>
        <p:txBody>
          <a:bodyPr lIns="90000" tIns="45000" rIns="90000" bIns="45000" anchor="t">
            <a:noAutofit/>
          </a:bodyPr>
          <a:lstStyle/>
          <a:p>
            <a:pPr>
              <a:lnSpc>
                <a:spcPct val="100000"/>
              </a:lnSpc>
              <a:buNone/>
            </a:pPr>
            <a:r>
              <a:rPr lang="en-US" sz="2400" b="0" strike="noStrike" spc="-1">
                <a:solidFill>
                  <a:srgbClr val="EBEBEB"/>
                </a:solidFill>
                <a:latin typeface="Century Gothic"/>
              </a:rPr>
              <a:t>FORECASTING:</a:t>
            </a:r>
            <a:br/>
            <a:r>
              <a:rPr lang="en-US" sz="2400" b="0" strike="noStrike" spc="-1">
                <a:solidFill>
                  <a:srgbClr val="EBEBEB"/>
                </a:solidFill>
                <a:latin typeface="Century Gothic"/>
              </a:rPr>
              <a:t>       using past data to predict future sales. For example,a cafe can use last year’s customer data to estimate how many customers will visit next month.</a:t>
            </a:r>
            <a:br/>
            <a:br/>
            <a:r>
              <a:rPr lang="en-US" sz="2400" b="0" strike="noStrike" spc="-1">
                <a:solidFill>
                  <a:srgbClr val="EBEBEB"/>
                </a:solidFill>
                <a:latin typeface="Century Gothic"/>
              </a:rPr>
              <a:t>ANALYZING CUSTOMER DATA:</a:t>
            </a:r>
            <a:br/>
            <a:r>
              <a:rPr lang="en-US" sz="2400" b="0" strike="noStrike" spc="-1">
                <a:solidFill>
                  <a:srgbClr val="EBEBEB"/>
                </a:solidFill>
                <a:latin typeface="Century Gothic"/>
              </a:rPr>
              <a:t>        A software company can analyze data to understand their spending preference.</a:t>
            </a:r>
            <a:br/>
            <a:br/>
            <a:r>
              <a:rPr lang="en-US" sz="2400" b="0" strike="noStrike" spc="-1">
                <a:solidFill>
                  <a:srgbClr val="EBEBEB"/>
                </a:solidFill>
                <a:latin typeface="Century Gothic"/>
              </a:rPr>
              <a:t>EVALUATING MARKETING CAMPAIGN:</a:t>
            </a:r>
            <a:br/>
            <a:r>
              <a:rPr lang="en-US" sz="2400" b="0" strike="noStrike" spc="-1">
                <a:solidFill>
                  <a:srgbClr val="EBEBEB"/>
                </a:solidFill>
                <a:latin typeface="Century Gothic"/>
              </a:rPr>
              <a:t>        A company can use statistics to evaluate the impact of their marketing campaigns.</a:t>
            </a:r>
            <a:br/>
            <a:endParaRPr lang="en-AU" sz="2400" b="0" strike="noStrike" spc="-1">
              <a:latin typeface="Arial"/>
            </a:endParaRPr>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205</TotalTime>
  <Words>776</Words>
  <Application>Microsoft Office PowerPoint</Application>
  <PresentationFormat>Widescreen</PresentationFormat>
  <Paragraphs>46</Paragraphs>
  <Slides>13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Century Gothic</vt:lpstr>
      <vt:lpstr>Garamond</vt:lpstr>
      <vt:lpstr>Nunito</vt:lpstr>
      <vt:lpstr>Symbol</vt:lpstr>
      <vt:lpstr>Wingdings</vt:lpstr>
      <vt:lpstr>Office Theme</vt:lpstr>
      <vt:lpstr>Organic</vt:lpstr>
      <vt:lpstr>             STATISTICS IN MEDICINE IN MEDICINE, STATISTICS IS VITAL FOR CLINICAL TRIALS ,HELPING RESEARCHERS DETERMINE THE EFFICACY ANS SAFETY OG NEW TREATMENTS.  BY ANALYZING PATIENT DATA  AND MAKE INFORMED HEALTHCARE DECISIONS ,ULTIMATELY IMPROVING PATIENT OUTCOMES.</vt:lpstr>
      <vt:lpstr> INCOME DISTRIBUTION:          statistics on income distribution are used to describe social conditions.  BIRTH RATE:                       Birth rate is an example of social statistics.  MORTALITY/DEATH RATE:                       Mortality rate is an example of social statistics. </vt:lpstr>
      <vt:lpstr>Applications in Engineering Engineering relies on statistics for quality control and reliability testing. Statistical  methods help engineers assess product performance and ensure that designs  meet safety standards. This application is  crucial in minimizing risks and enhancing innovation   </vt:lpstr>
      <vt:lpstr>PowerPoint Presentation</vt:lpstr>
      <vt:lpstr>Role in Environmental Science:                                                                           Statistics plays a significant role in environmental science by analyzing data related to climate change,pollution, and biodiversity. By employing statistical models, scientists can predict future trends and assess the impact of human activities on the environment  </vt:lpstr>
      <vt:lpstr>PowerPoint Presentation</vt:lpstr>
      <vt:lpstr>STATISTICS IN SOCIAL SCIENCE      In social science, statistics is used to analyze demographic trends, conduct surveys and interpret behavioural data.This enables researchers to understand societal issues and inform public policy decisions, making it an essential tool for societal advancement.</vt:lpstr>
      <vt:lpstr>STATISTICS IN BUSINESS               In the business sector, statistics is used for marketing research, sales forecasting and performance analysis.companies rely on statistical methods to make data-driven decisions that enhance profitability and improve customer satisfaction.</vt:lpstr>
      <vt:lpstr>FORECASTING:        using past data to predict future sales. For example,a cafe can use last year’s customer data to estimate how many customers will visit next month.  ANALYZING CUSTOMER DATA:         A software company can analyze data to understand their spending preference.  EVALUATING MARKETING CAMPAIGN:         A company can use statistics to evaluate the impact of their marketing campaigns. </vt:lpstr>
      <vt:lpstr>STATISTICS OF ASTRONOMY</vt:lpstr>
      <vt:lpstr>STATISTICS IN CHEMISTRY</vt:lpstr>
      <vt:lpstr>             STATISTICS IN EDUCATION </vt:lpstr>
      <vt:lpstr>CONCLUSION: THE POWER OF STATISTICS THE MULTIFACETED APPLICATION OF STATISTICS ACROSS SCIENTIFIC DISCIPLINES HIGHLIGHT ITS IMPORTANCE IN ADVANCING KNOWLEDGE AND IMPROVING PRACTICES.  AS DATA CONTINUES TO GROW, THE ROLE OF STATISTICS WILL BE EVER MORE VITAL IN DRIVING  INNOVATION AND INFORMED  DECISION-MAKING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IN MEDICINE IN MEDICINE, STATISTICS IS VITAL FOR CLINICAL TRIALS ,HELPING RESEARCHERS DETERMINE THE EFFICACY ANS SAFETY OG NEW TREATMENTS.  BY ANALYZING PATIENT DATA  AND MAKE INFORMED HEALTHCARE DECISIONS ,ULTIMATELY IMPROVING PATIENT OUTCOMES.</dc:title>
  <dc:subject/>
  <dc:creator>alice rekha</dc:creator>
  <dc:description/>
  <cp:lastModifiedBy>alice rekha</cp:lastModifiedBy>
  <cp:revision>8</cp:revision>
  <dcterms:created xsi:type="dcterms:W3CDTF">2024-09-18T15:41:41Z</dcterms:created>
  <dcterms:modified xsi:type="dcterms:W3CDTF">2024-09-19T05:45:55Z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9</vt:r8>
  </property>
</Properties>
</file>